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5244" r:id="rId1"/>
  </p:sldMasterIdLst>
  <p:notesMasterIdLst>
    <p:notesMasterId r:id="rId16"/>
  </p:notesMasterIdLst>
  <p:handoutMasterIdLst>
    <p:handoutMasterId r:id="rId17"/>
  </p:handoutMasterIdLst>
  <p:sldIdLst>
    <p:sldId id="345" r:id="rId2"/>
    <p:sldId id="346" r:id="rId3"/>
    <p:sldId id="347" r:id="rId4"/>
    <p:sldId id="357" r:id="rId5"/>
    <p:sldId id="348" r:id="rId6"/>
    <p:sldId id="358" r:id="rId7"/>
    <p:sldId id="352" r:id="rId8"/>
    <p:sldId id="359" r:id="rId9"/>
    <p:sldId id="351" r:id="rId10"/>
    <p:sldId id="361" r:id="rId11"/>
    <p:sldId id="355" r:id="rId12"/>
    <p:sldId id="360" r:id="rId13"/>
    <p:sldId id="350" r:id="rId14"/>
    <p:sldId id="270" r:id="rId15"/>
  </p:sldIdLst>
  <p:sldSz cx="9144000" cy="6858000" type="screen4x3"/>
  <p:notesSz cx="7099300" cy="10234613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Tahoma" panose="020B0604030504040204" pitchFamily="34" charset="0"/>
      <p:regular r:id="rId22"/>
      <p:bold r:id="rId23"/>
    </p:embeddedFont>
    <p:embeddedFont>
      <p:font typeface="Vafle Light VUT" charset="2"/>
      <p:regular r:id="rId24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79E2A"/>
    <a:srgbClr val="2E92D0"/>
    <a:srgbClr val="1FB3A5"/>
    <a:srgbClr val="3333CC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03447BB-5D67-496B-8E87-E561075AD55C}" styleName="Tmavý styl 1 – zvýraznění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60" autoAdjust="0"/>
  </p:normalViewPr>
  <p:slideViewPr>
    <p:cSldViewPr snapToGrid="0">
      <p:cViewPr varScale="1">
        <p:scale>
          <a:sx n="165" d="100"/>
          <a:sy n="165" d="100"/>
        </p:scale>
        <p:origin x="1644" y="1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0" d="100"/>
          <a:sy n="80" d="100"/>
        </p:scale>
        <p:origin x="3918" y="60"/>
      </p:cViewPr>
      <p:guideLst>
        <p:guide orient="horz" pos="3223"/>
        <p:guide pos="223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E7D8C2-2D0D-4D44-8975-743AD6F3F901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0DF11-E6A3-417A-969B-F86293C82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52680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8C6E68-D977-47F3-89C6-CE8ACEE4F795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6188" y="1279525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613" y="4926013"/>
            <a:ext cx="5680075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659BDE-F21F-4877-A532-3F6CAB655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68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5" Type="http://schemas.openxmlformats.org/officeDocument/2006/relationships/image" Target="../media/image5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7.xml"/><Relationship Id="rId1" Type="http://schemas.openxmlformats.org/officeDocument/2006/relationships/tags" Target="../tags/tag6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Úvodní sníme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délník 5"/>
          <p:cNvSpPr/>
          <p:nvPr/>
        </p:nvSpPr>
        <p:spPr>
          <a:xfrm>
            <a:off x="76453" y="4075840"/>
            <a:ext cx="9003886" cy="16466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cs-CZ" sz="3600" b="1" baseline="0" noProof="0" dirty="0" err="1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Security</a:t>
            </a:r>
            <a:r>
              <a:rPr lang="cs-CZ" sz="3600" b="1" baseline="0" noProof="0" dirty="0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 </a:t>
            </a:r>
            <a:r>
              <a:rPr lang="cs-CZ" sz="3600" b="1" baseline="0" noProof="0" dirty="0" err="1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issues</a:t>
            </a:r>
            <a:r>
              <a:rPr lang="cs-CZ" sz="3600" b="1" baseline="0" noProof="0" dirty="0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 in </a:t>
            </a:r>
            <a:r>
              <a:rPr lang="cs-CZ" sz="3600" b="1" baseline="0" noProof="0" dirty="0" err="1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the</a:t>
            </a:r>
            <a:r>
              <a:rPr lang="cs-CZ" sz="3600" b="1" baseline="0" noProof="0" dirty="0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 LPWAN Technologies</a:t>
            </a:r>
            <a:endParaRPr lang="cs-CZ" sz="3600" b="0" baseline="0" noProof="0" dirty="0">
              <a:solidFill>
                <a:schemeClr val="tx1"/>
              </a:solidFill>
              <a:latin typeface="Vafle Light VUT" pitchFamily="2" charset="2"/>
              <a:cs typeface="Times New Roman" panose="02020603050405020304" pitchFamily="18" charset="0"/>
            </a:endParaRPr>
          </a:p>
          <a:p>
            <a:pPr algn="ctr"/>
            <a:endParaRPr lang="cs-CZ" sz="500" b="0" baseline="0" noProof="0" dirty="0">
              <a:solidFill>
                <a:schemeClr val="tx1"/>
              </a:solidFill>
              <a:latin typeface="Vafle Light VUT" pitchFamily="2" charset="2"/>
              <a:cs typeface="Times New Roman" panose="02020603050405020304" pitchFamily="18" charset="0"/>
            </a:endParaRPr>
          </a:p>
          <a:p>
            <a:pPr algn="ctr"/>
            <a:r>
              <a:rPr lang="cs-CZ" sz="2000" b="1" i="0" baseline="0" noProof="0" dirty="0" err="1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Contact</a:t>
            </a:r>
            <a:r>
              <a:rPr lang="cs-CZ" sz="2000" b="1" i="0" baseline="0" noProof="0" dirty="0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: </a:t>
            </a:r>
            <a:r>
              <a:rPr lang="cs-CZ" sz="2000" b="0" i="0" baseline="0" noProof="0" dirty="0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Dr. Radek </a:t>
            </a:r>
            <a:r>
              <a:rPr lang="cs-CZ" sz="2000" b="0" i="0" baseline="0" noProof="0" dirty="0" err="1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Fujdiak</a:t>
            </a:r>
            <a:r>
              <a:rPr lang="cs-CZ" sz="2000" b="0" i="0" baseline="0" noProof="0" dirty="0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 </a:t>
            </a:r>
            <a:r>
              <a:rPr lang="cs-CZ" sz="2000" b="0" i="1" baseline="0" noProof="0" dirty="0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(fujdiak@feec.vutbr.cz)</a:t>
            </a:r>
          </a:p>
          <a:p>
            <a:pPr algn="ctr"/>
            <a:endParaRPr lang="cs-CZ" sz="2000" b="0" i="1" baseline="0" noProof="0" dirty="0">
              <a:solidFill>
                <a:schemeClr val="tx1"/>
              </a:solidFill>
              <a:latin typeface="Vafle Light VUT" pitchFamily="2" charset="2"/>
              <a:cs typeface="Times New Roman" panose="02020603050405020304" pitchFamily="18" charset="0"/>
            </a:endParaRPr>
          </a:p>
          <a:p>
            <a:pPr algn="ctr"/>
            <a:r>
              <a:rPr lang="cs-CZ" sz="2000" b="1" i="1" baseline="0" noProof="0" dirty="0">
                <a:solidFill>
                  <a:schemeClr val="tx1"/>
                </a:solidFill>
                <a:latin typeface="Vafle Light VUT" pitchFamily="2" charset="2"/>
                <a:cs typeface="Times New Roman" panose="02020603050405020304" pitchFamily="18" charset="0"/>
              </a:rPr>
              <a:t>SMART GRID RESEARCH GROUP BRNO</a:t>
            </a:r>
          </a:p>
        </p:txBody>
      </p:sp>
      <p:pic>
        <p:nvPicPr>
          <p:cNvPr id="4" name="Obrázek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53" y="85102"/>
            <a:ext cx="3765298" cy="643091"/>
          </a:xfrm>
          <a:prstGeom prst="rect">
            <a:avLst/>
          </a:prstGeom>
        </p:spPr>
      </p:pic>
      <p:pic>
        <p:nvPicPr>
          <p:cNvPr id="10" name="Obrázek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74611" y="909749"/>
            <a:ext cx="7807569" cy="3177829"/>
          </a:xfrm>
          <a:prstGeom prst="rect">
            <a:avLst/>
          </a:prstGeom>
        </p:spPr>
      </p:pic>
      <p:pic>
        <p:nvPicPr>
          <p:cNvPr id="5" name="Obrázek 4">
            <a:extLst>
              <a:ext uri="{FF2B5EF4-FFF2-40B4-BE49-F238E27FC236}">
                <a16:creationId xmlns:a16="http://schemas.microsoft.com/office/drawing/2014/main" id="{144259E1-288B-4971-9794-B64CE06DFFE9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087" y="5983995"/>
            <a:ext cx="4636615" cy="832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0270599"/>
      </p:ext>
    </p:extLst>
  </p:cSld>
  <p:clrMapOvr>
    <a:masterClrMapping/>
  </p:clrMapOvr>
  <p:transition spd="slow">
    <p:push dir="u"/>
  </p:transition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ázev prezentac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dpis 2"/>
          <p:cNvSpPr>
            <a:spLocks noGrp="1"/>
          </p:cNvSpPr>
          <p:nvPr>
            <p:ph type="subTitle" idx="1" hasCustomPrompt="1"/>
            <p:custDataLst>
              <p:tags r:id="rId1"/>
            </p:custDataLst>
          </p:nvPr>
        </p:nvSpPr>
        <p:spPr>
          <a:xfrm>
            <a:off x="1615517" y="3463013"/>
            <a:ext cx="6400800" cy="570854"/>
          </a:xfrm>
        </p:spPr>
        <p:txBody>
          <a:bodyPr>
            <a:normAutofit/>
          </a:bodyPr>
          <a:lstStyle>
            <a:lvl1pPr marL="0" indent="0" algn="r">
              <a:buNone/>
              <a:defRPr sz="1800" b="0">
                <a:solidFill>
                  <a:schemeClr val="tx2"/>
                </a:solidFill>
                <a:latin typeface="Vafle Light VUT" pitchFamily="2" charset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dirty="0"/>
              <a:t>Přednáška / PC</a:t>
            </a:r>
          </a:p>
        </p:txBody>
      </p:sp>
      <p:sp>
        <p:nvSpPr>
          <p:cNvPr id="6" name="Nadpis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87624" y="1862966"/>
            <a:ext cx="6836296" cy="1470025"/>
          </a:xfrm>
        </p:spPr>
        <p:txBody>
          <a:bodyPr>
            <a:normAutofit/>
          </a:bodyPr>
          <a:lstStyle>
            <a:lvl1pPr algn="r">
              <a:defRPr sz="4400" baseline="0">
                <a:solidFill>
                  <a:schemeClr val="tx2"/>
                </a:solidFill>
                <a:effectLst/>
                <a:latin typeface="Vafle Light VUT" pitchFamily="2" charset="2"/>
              </a:defRPr>
            </a:lvl1pPr>
          </a:lstStyle>
          <a:p>
            <a:r>
              <a:rPr lang="cs-CZ" dirty="0"/>
              <a:t>Vložit název prezentace</a:t>
            </a:r>
          </a:p>
        </p:txBody>
      </p:sp>
      <p:sp>
        <p:nvSpPr>
          <p:cNvPr id="17" name="Zástupný symbol pro obsah 16"/>
          <p:cNvSpPr>
            <a:spLocks noGrp="1"/>
          </p:cNvSpPr>
          <p:nvPr>
            <p:ph sz="quarter" idx="10" hasCustomPrompt="1"/>
            <p:custDataLst>
              <p:tags r:id="rId3"/>
            </p:custDataLst>
          </p:nvPr>
        </p:nvSpPr>
        <p:spPr>
          <a:xfrm>
            <a:off x="4283968" y="4964773"/>
            <a:ext cx="3744020" cy="1152526"/>
          </a:xfrm>
        </p:spPr>
        <p:txBody>
          <a:bodyPr>
            <a:normAutofit/>
          </a:bodyPr>
          <a:lstStyle>
            <a:lvl1pPr marL="0" indent="0" algn="r">
              <a:buNone/>
              <a:defRPr sz="2200" b="0">
                <a:solidFill>
                  <a:schemeClr val="tx2"/>
                </a:solidFill>
                <a:latin typeface="Vafle Light VUT" pitchFamily="2" charset="2"/>
              </a:defRPr>
            </a:lvl1pPr>
          </a:lstStyle>
          <a:p>
            <a:pPr lvl="0"/>
            <a:r>
              <a:rPr lang="cs-CZ" dirty="0"/>
              <a:t>První Autor</a:t>
            </a:r>
          </a:p>
        </p:txBody>
      </p:sp>
      <p:pic>
        <p:nvPicPr>
          <p:cNvPr id="7" name="Obrázek 6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" y="83015"/>
            <a:ext cx="3146205" cy="64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5624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715225" y="3598826"/>
            <a:ext cx="7772400" cy="1362075"/>
          </a:xfrm>
        </p:spPr>
        <p:txBody>
          <a:bodyPr anchor="t"/>
          <a:lstStyle>
            <a:lvl1pPr algn="r">
              <a:defRPr sz="4000" b="0" cap="none" baseline="0">
                <a:solidFill>
                  <a:schemeClr val="tx2"/>
                </a:solidFill>
                <a:effectLst/>
              </a:defRPr>
            </a:lvl1pPr>
          </a:lstStyle>
          <a:p>
            <a:r>
              <a:rPr lang="cs-CZ"/>
              <a:t>Kliknutím lze upravit styl.</a:t>
            </a:r>
            <a:endParaRPr lang="cs-CZ" dirty="0"/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715225" y="2098639"/>
            <a:ext cx="7772400" cy="1500187"/>
          </a:xfrm>
        </p:spPr>
        <p:txBody>
          <a:bodyPr anchor="b"/>
          <a:lstStyle>
            <a:lvl1pPr marL="0" indent="0" algn="r">
              <a:buNone/>
              <a:defRPr sz="2000" b="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cs-CZ"/>
              <a:t>Kliknutím lze upravit styly předlohy textu.</a:t>
            </a:r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8ADDBF8-8FE5-415B-8A61-7728FB42953B}" type="slidenum">
              <a:rPr lang="cs-CZ" smtClean="0"/>
              <a:pPr>
                <a:defRPr/>
              </a:pPr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397795458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+ zapa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  <p:custDataLst>
              <p:tags r:id="rId1"/>
            </p:custDataLst>
          </p:nvPr>
        </p:nvSpPr>
        <p:spPr>
          <a:xfrm>
            <a:off x="539551" y="953164"/>
            <a:ext cx="8285471" cy="5601385"/>
          </a:xfrm>
        </p:spPr>
        <p:txBody>
          <a:bodyPr/>
          <a:lstStyle>
            <a:lvl1pPr marL="206375" indent="-206375">
              <a:spcBef>
                <a:spcPts val="1200"/>
              </a:spcBef>
              <a:defRPr sz="2400" b="0"/>
            </a:lvl1pPr>
            <a:lvl2pPr marL="815975" indent="-342900">
              <a:spcBef>
                <a:spcPts val="600"/>
              </a:spcBef>
              <a:buFont typeface="Courier New" panose="02070309020205020404" pitchFamily="49" charset="0"/>
              <a:buChar char="o"/>
              <a:defRPr sz="2000" b="0"/>
            </a:lvl2pPr>
            <a:lvl3pPr marL="976313" indent="-285750">
              <a:spcBef>
                <a:spcPts val="600"/>
              </a:spcBef>
              <a:buFont typeface="Arial" panose="020B0604020202020204" pitchFamily="34" charset="0"/>
              <a:buChar char="•"/>
              <a:tabLst/>
              <a:defRPr sz="1800" b="0"/>
            </a:lvl3pPr>
            <a:lvl4pPr marL="1714500" indent="-342900">
              <a:buFont typeface="Arial" panose="020B0604020202020204" pitchFamily="34" charset="0"/>
              <a:buChar char="•"/>
              <a:defRPr b="0"/>
            </a:lvl4pPr>
            <a:lvl5pPr marL="2171700" indent="-342900">
              <a:buFont typeface="Arial" panose="020B0604020202020204" pitchFamily="34" charset="0"/>
              <a:buChar char="•"/>
              <a:defRPr b="0"/>
            </a:lvl5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</p:txBody>
      </p:sp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2" name="Zástupný symbol pro číslo snímku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rgbClr val="003DA5"/>
                </a:solidFill>
              </a:defRPr>
            </a:lvl1pPr>
          </a:lstStyle>
          <a:p>
            <a:pPr>
              <a:defRPr/>
            </a:pPr>
            <a:fld id="{2520E84A-657C-463C-B398-6585142DD779}" type="slidenum">
              <a:rPr lang="cs-CZ" smtClean="0"/>
              <a:pPr>
                <a:defRPr/>
              </a:pPr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881531290"/>
      </p:ext>
    </p:extLst>
  </p:cSld>
  <p:clrMapOvr>
    <a:masterClrMapping/>
  </p:clrMapOvr>
  <p:transition spd="slow">
    <p:push dir="u"/>
  </p:transition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dpis, text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text 2"/>
          <p:cNvSpPr>
            <a:spLocks noGrp="1"/>
          </p:cNvSpPr>
          <p:nvPr>
            <p:ph type="body" sz="half" idx="1"/>
          </p:nvPr>
        </p:nvSpPr>
        <p:spPr>
          <a:xfrm>
            <a:off x="611560" y="1095374"/>
            <a:ext cx="4033465" cy="5213945"/>
          </a:xfrm>
        </p:spPr>
        <p:txBody>
          <a:bodyPr/>
          <a:lstStyle>
            <a:lvl1pPr>
              <a:defRPr b="0"/>
            </a:lvl1pPr>
            <a:lvl4pPr>
              <a:defRPr>
                <a:latin typeface="Vafle Light VUT" pitchFamily="2" charset="2"/>
              </a:defRPr>
            </a:lvl4pPr>
            <a:lvl5pPr>
              <a:defRPr>
                <a:latin typeface="Vafle Light VUT" pitchFamily="2" charset="2"/>
              </a:defRPr>
            </a:lvl5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 dirty="0"/>
          </a:p>
        </p:txBody>
      </p:sp>
      <p:sp>
        <p:nvSpPr>
          <p:cNvPr id="4" name="Zástupný symbol pro obsah 3"/>
          <p:cNvSpPr>
            <a:spLocks noGrp="1"/>
          </p:cNvSpPr>
          <p:nvPr>
            <p:ph sz="half" idx="2"/>
          </p:nvPr>
        </p:nvSpPr>
        <p:spPr>
          <a:xfrm>
            <a:off x="4653335" y="1095374"/>
            <a:ext cx="4033465" cy="5213945"/>
          </a:xfrm>
        </p:spPr>
        <p:txBody>
          <a:bodyPr/>
          <a:lstStyle>
            <a:lvl1pPr>
              <a:defRPr b="0"/>
            </a:lvl1pPr>
            <a:lvl4pPr>
              <a:defRPr>
                <a:latin typeface="Vafle Light VUT" pitchFamily="2" charset="2"/>
              </a:defRPr>
            </a:lvl4pPr>
            <a:lvl5pPr>
              <a:defRPr>
                <a:latin typeface="Vafle Light VUT" pitchFamily="2" charset="2"/>
              </a:defRPr>
            </a:lvl5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 dirty="0"/>
          </a:p>
        </p:txBody>
      </p:sp>
      <p:sp>
        <p:nvSpPr>
          <p:cNvPr id="5" name="Nadpis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6" name="Zástupný symbol pro číslo snímku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520E84A-657C-463C-B398-6585142DD779}" type="slidenum">
              <a:rPr lang="cs-CZ" smtClean="0"/>
              <a:pPr>
                <a:defRPr/>
              </a:pPr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927744826"/>
      </p:ext>
    </p:extLst>
  </p:cSld>
  <p:clrMapOvr>
    <a:masterClrMapping/>
  </p:clrMapOvr>
  <p:transition spd="slow">
    <p:push dir="u"/>
  </p:transition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ext + zapa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Nadpis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520E84A-657C-463C-B398-6585142DD779}" type="slidenum">
              <a:rPr lang="cs-CZ" smtClean="0"/>
              <a:pPr>
                <a:defRPr/>
              </a:pPr>
              <a:t>‹#›</a:t>
            </a:fld>
            <a:endParaRPr lang="cs-CZ" dirty="0"/>
          </a:p>
        </p:txBody>
      </p:sp>
      <p:sp>
        <p:nvSpPr>
          <p:cNvPr id="14" name="Zástupný symbol pro obrázek 13"/>
          <p:cNvSpPr>
            <a:spLocks noGrp="1"/>
          </p:cNvSpPr>
          <p:nvPr>
            <p:ph type="pic" sz="quarter" idx="11"/>
          </p:nvPr>
        </p:nvSpPr>
        <p:spPr>
          <a:xfrm>
            <a:off x="323850" y="1063625"/>
            <a:ext cx="8496300" cy="5545138"/>
          </a:xfrm>
        </p:spPr>
        <p:txBody>
          <a:bodyPr/>
          <a:lstStyle/>
          <a:p>
            <a:r>
              <a:rPr lang="cs-CZ"/>
              <a:t>Kliknutím na ikonu přidáte obrázek.</a:t>
            </a:r>
          </a:p>
        </p:txBody>
      </p:sp>
    </p:spTree>
    <p:extLst>
      <p:ext uri="{BB962C8B-B14F-4D97-AF65-F5344CB8AC3E}">
        <p14:creationId xmlns:p14="http://schemas.microsoft.com/office/powerpoint/2010/main" val="612685377"/>
      </p:ext>
    </p:extLst>
  </p:cSld>
  <p:clrMapOvr>
    <a:masterClrMapping/>
  </p:clrMapOvr>
  <p:transition spd="slow">
    <p:push dir="u"/>
  </p:transition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ext + zapat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520E84A-657C-463C-B398-6585142DD779}" type="slidenum">
              <a:rPr lang="cs-CZ" smtClean="0"/>
              <a:pPr>
                <a:defRPr/>
              </a:pPr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107246719"/>
      </p:ext>
    </p:extLst>
  </p:cSld>
  <p:clrMapOvr>
    <a:masterClrMapping/>
  </p:clrMapOvr>
  <p:transition spd="slow">
    <p:push dir="u"/>
  </p:transition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obsah 2"/>
          <p:cNvSpPr>
            <a:spLocks noGrp="1"/>
          </p:cNvSpPr>
          <p:nvPr>
            <p:ph idx="1"/>
          </p:nvPr>
        </p:nvSpPr>
        <p:spPr/>
        <p:txBody>
          <a:bodyPr/>
          <a:lstStyle>
            <a:lvl4pPr>
              <a:defRPr>
                <a:latin typeface="Vafle Light VUT" pitchFamily="2" charset="2"/>
              </a:defRPr>
            </a:lvl4pPr>
            <a:lvl5pPr>
              <a:defRPr>
                <a:latin typeface="Vafle Light VUT" pitchFamily="2" charset="2"/>
              </a:defRPr>
            </a:lvl5pPr>
          </a:lstStyle>
          <a:p>
            <a:pPr lvl="0"/>
            <a:r>
              <a:rPr lang="cs-CZ"/>
              <a:t>Kliknutím lze upravit styly předlohy textu.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cs-CZ" dirty="0"/>
          </a:p>
        </p:txBody>
      </p:sp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54200D6-E916-47AB-AF83-93F51EE42836}" type="slidenum">
              <a:rPr lang="cs-CZ" smtClean="0"/>
              <a:pPr>
                <a:defRPr/>
              </a:pPr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07334275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Úvodní sníme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ovéPole 3"/>
          <p:cNvSpPr txBox="1"/>
          <p:nvPr>
            <p:custDataLst>
              <p:tags r:id="rId1"/>
            </p:custDataLst>
          </p:nvPr>
        </p:nvSpPr>
        <p:spPr>
          <a:xfrm>
            <a:off x="0" y="5720189"/>
            <a:ext cx="914400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cs-CZ" sz="2400" b="0" dirty="0">
                <a:solidFill>
                  <a:schemeClr val="bg1">
                    <a:lumMod val="50000"/>
                  </a:schemeClr>
                </a:solidFill>
                <a:latin typeface="Vafle Light VUT" pitchFamily="2" charset="2"/>
              </a:rPr>
              <a:t>Technická</a:t>
            </a:r>
            <a:r>
              <a:rPr lang="cs-CZ" sz="2400" b="0" baseline="0" dirty="0">
                <a:solidFill>
                  <a:schemeClr val="bg1">
                    <a:lumMod val="50000"/>
                  </a:schemeClr>
                </a:solidFill>
                <a:latin typeface="Vafle Light VUT" pitchFamily="2" charset="2"/>
              </a:rPr>
              <a:t> 12, 616 00 Brno, Česká Republika</a:t>
            </a:r>
            <a:endParaRPr lang="cs-CZ" sz="2400" b="0" dirty="0">
              <a:solidFill>
                <a:schemeClr val="bg1">
                  <a:lumMod val="50000"/>
                </a:schemeClr>
              </a:solidFill>
              <a:latin typeface="Vafle Light VUT" pitchFamily="2" charset="2"/>
            </a:endParaRPr>
          </a:p>
          <a:p>
            <a:pPr algn="ctr">
              <a:spcBef>
                <a:spcPct val="50000"/>
              </a:spcBef>
            </a:pPr>
            <a:r>
              <a:rPr lang="cs-CZ" sz="1800" b="0" dirty="0">
                <a:solidFill>
                  <a:schemeClr val="bg1">
                    <a:lumMod val="50000"/>
                  </a:schemeClr>
                </a:solidFill>
                <a:latin typeface="Vafle Light VUT" pitchFamily="2" charset="2"/>
              </a:rPr>
              <a:t>http://www.utee.feec.vut.cz</a:t>
            </a:r>
          </a:p>
        </p:txBody>
      </p:sp>
      <p:pic>
        <p:nvPicPr>
          <p:cNvPr id="5" name="Obrázek 4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1964135"/>
            <a:ext cx="8694966" cy="3206292"/>
          </a:xfrm>
          <a:prstGeom prst="rect">
            <a:avLst/>
          </a:prstGeom>
          <a:noFill/>
          <a:ln>
            <a:noFill/>
          </a:ln>
          <a:effectLst>
            <a:softEdge rad="114300"/>
          </a:effectLst>
        </p:spPr>
      </p:pic>
      <p:sp>
        <p:nvSpPr>
          <p:cNvPr id="6" name="TextovéPole 5"/>
          <p:cNvSpPr txBox="1"/>
          <p:nvPr>
            <p:custDataLst>
              <p:tags r:id="rId3"/>
            </p:custDataLst>
          </p:nvPr>
        </p:nvSpPr>
        <p:spPr>
          <a:xfrm>
            <a:off x="1430651" y="1964135"/>
            <a:ext cx="6480720" cy="757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20000"/>
              </a:spcBef>
              <a:defRPr/>
            </a:pPr>
            <a:r>
              <a:rPr lang="cs-CZ" sz="4400" b="0" dirty="0">
                <a:solidFill>
                  <a:srgbClr val="003DA5"/>
                </a:solidFill>
                <a:effectLst/>
                <a:latin typeface="Vafle Light VUT" pitchFamily="2" charset="2"/>
              </a:rPr>
              <a:t>Děkuji za pozornost</a:t>
            </a:r>
            <a:r>
              <a:rPr lang="en-US" sz="4800" b="0" dirty="0">
                <a:solidFill>
                  <a:srgbClr val="003DA5"/>
                </a:solidFill>
                <a:effectLst/>
                <a:latin typeface="Vafle Light VUT" pitchFamily="2" charset="2"/>
              </a:rPr>
              <a:t> </a:t>
            </a:r>
            <a:r>
              <a:rPr lang="en-GB" sz="2400" b="0" dirty="0">
                <a:solidFill>
                  <a:srgbClr val="003DA5"/>
                </a:solidFill>
                <a:effectLst/>
                <a:latin typeface="Vafle Light VUT" pitchFamily="2" charset="2"/>
              </a:rPr>
              <a:t> </a:t>
            </a:r>
            <a:endParaRPr lang="cs-CZ" sz="2400" b="0" dirty="0">
              <a:solidFill>
                <a:srgbClr val="003DA5"/>
              </a:solidFill>
              <a:effectLst/>
              <a:latin typeface="Vafle Light VUT" pitchFamily="2" charset="2"/>
            </a:endParaRPr>
          </a:p>
        </p:txBody>
      </p:sp>
      <p:pic>
        <p:nvPicPr>
          <p:cNvPr id="8" name="Obrázek 7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" y="83015"/>
            <a:ext cx="3146205" cy="649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833511"/>
      </p:ext>
    </p:extLst>
  </p:cSld>
  <p:clrMapOvr>
    <a:masterClrMapping/>
  </p:clrMapOvr>
  <p:transition spd="slow">
    <p:push dir="u"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ags" Target="../tags/tag1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pro text 2"/>
          <p:cNvSpPr>
            <a:spLocks noGrp="1"/>
          </p:cNvSpPr>
          <p:nvPr>
            <p:ph type="body" idx="1"/>
            <p:custDataLst>
              <p:tags r:id="rId11"/>
            </p:custDataLst>
          </p:nvPr>
        </p:nvSpPr>
        <p:spPr>
          <a:xfrm>
            <a:off x="539551" y="1179631"/>
            <a:ext cx="8242941" cy="51296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dirty="0"/>
              <a:t>Kliknutím lze upravit styly předlohy textu.</a:t>
            </a:r>
          </a:p>
          <a:p>
            <a:pPr lvl="1"/>
            <a:r>
              <a:rPr lang="cs-CZ" dirty="0"/>
              <a:t>Druhá úroveň</a:t>
            </a:r>
          </a:p>
          <a:p>
            <a:pPr lvl="2"/>
            <a:r>
              <a:rPr lang="cs-CZ" dirty="0"/>
              <a:t>Třetí úroveň</a:t>
            </a:r>
          </a:p>
        </p:txBody>
      </p:sp>
      <p:sp>
        <p:nvSpPr>
          <p:cNvPr id="6" name="Obdélník 5"/>
          <p:cNvSpPr/>
          <p:nvPr/>
        </p:nvSpPr>
        <p:spPr>
          <a:xfrm>
            <a:off x="0" y="0"/>
            <a:ext cx="9144000" cy="808892"/>
          </a:xfrm>
          <a:prstGeom prst="rect">
            <a:avLst/>
          </a:prstGeom>
          <a:solidFill>
            <a:srgbClr val="003DA5"/>
          </a:solidFill>
          <a:ln>
            <a:solidFill>
              <a:srgbClr val="003DA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cs-CZ" dirty="0">
              <a:latin typeface="Vafle Light VUT" pitchFamily="2" charset="2"/>
            </a:endParaRPr>
          </a:p>
        </p:txBody>
      </p:sp>
      <p:pic>
        <p:nvPicPr>
          <p:cNvPr id="9" name="Obrázek 8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" y="83015"/>
            <a:ext cx="647700" cy="647700"/>
          </a:xfrm>
          <a:prstGeom prst="rect">
            <a:avLst/>
          </a:prstGeom>
        </p:spPr>
      </p:pic>
      <p:sp>
        <p:nvSpPr>
          <p:cNvPr id="2" name="Zástupný symbol pro nadpis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67191" y="49089"/>
            <a:ext cx="6752810" cy="6816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Vlo</a:t>
            </a:r>
            <a:r>
              <a:rPr lang="cs-CZ" dirty="0"/>
              <a:t>žit název snímku</a:t>
            </a:r>
          </a:p>
        </p:txBody>
      </p:sp>
      <p:sp>
        <p:nvSpPr>
          <p:cNvPr id="10" name="Zástupný symbol pro číslo snímku 9"/>
          <p:cNvSpPr>
            <a:spLocks noGrp="1"/>
          </p:cNvSpPr>
          <p:nvPr>
            <p:ph type="sldNum" sz="quarter" idx="4"/>
          </p:nvPr>
        </p:nvSpPr>
        <p:spPr>
          <a:xfrm>
            <a:off x="6989965" y="6431164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003DA5"/>
                </a:solidFill>
                <a:latin typeface="Vafle Light VUT" pitchFamily="2" charset="2"/>
              </a:defRPr>
            </a:lvl1pPr>
          </a:lstStyle>
          <a:p>
            <a:pPr>
              <a:defRPr/>
            </a:pPr>
            <a:fld id="{2520E84A-657C-463C-B398-6585142DD779}" type="slidenum">
              <a:rPr lang="cs-CZ" smtClean="0"/>
              <a:pPr>
                <a:defRPr/>
              </a:pPr>
              <a:t>‹#›</a:t>
            </a:fld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390726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245" r:id="rId1"/>
    <p:sldLayoutId id="2147485246" r:id="rId2"/>
    <p:sldLayoutId id="2147485247" r:id="rId3"/>
    <p:sldLayoutId id="2147485248" r:id="rId4"/>
    <p:sldLayoutId id="2147485249" r:id="rId5"/>
    <p:sldLayoutId id="2147485250" r:id="rId6"/>
    <p:sldLayoutId id="2147485251" r:id="rId7"/>
    <p:sldLayoutId id="2147485252" r:id="rId8"/>
    <p:sldLayoutId id="2147485253" r:id="rId9"/>
  </p:sldLayoutIdLst>
  <p:transition spd="slow">
    <p:push dir="u"/>
  </p:transition>
  <p:hf hdr="0" ftr="0" dt="0"/>
  <p:txStyles>
    <p:titleStyle>
      <a:lvl1pPr algn="l" defTabSz="914400" rtl="0" eaLnBrk="1" latinLnBrk="0" hangingPunct="1">
        <a:spcBef>
          <a:spcPct val="0"/>
        </a:spcBef>
        <a:buNone/>
        <a:defRPr sz="2800" b="0" kern="1200" cap="small" baseline="0">
          <a:solidFill>
            <a:schemeClr val="bg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Vafle Light VUT" pitchFamily="2" charset="2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1200"/>
        </a:spcBef>
        <a:buFont typeface="Arial" pitchFamily="34" charset="0"/>
        <a:buChar char="•"/>
        <a:defRPr sz="2400" b="0" kern="1200">
          <a:solidFill>
            <a:schemeClr val="tx1"/>
          </a:solidFill>
          <a:latin typeface="Vafle Light VUT" pitchFamily="2" charset="2"/>
          <a:ea typeface="+mn-ea"/>
          <a:cs typeface="+mn-cs"/>
        </a:defRPr>
      </a:lvl1pPr>
      <a:lvl2pPr marL="527050" indent="-184150" algn="l" defTabSz="914400" rtl="0" eaLnBrk="1" latinLnBrk="0" hangingPunct="1">
        <a:spcBef>
          <a:spcPct val="20000"/>
        </a:spcBef>
        <a:buFont typeface="Calibri" pitchFamily="34" charset="0"/>
        <a:buChar char="◦"/>
        <a:defRPr sz="2000" kern="1200">
          <a:solidFill>
            <a:schemeClr val="tx1"/>
          </a:solidFill>
          <a:latin typeface="Vafle Light VUT" pitchFamily="2" charset="2"/>
          <a:ea typeface="+mn-ea"/>
          <a:cs typeface="+mn-cs"/>
        </a:defRPr>
      </a:lvl2pPr>
      <a:lvl3pPr marL="746125" indent="-200025" algn="l" defTabSz="914400" rtl="0" eaLnBrk="1" latinLnBrk="0" hangingPunct="1">
        <a:spcBef>
          <a:spcPct val="20000"/>
        </a:spcBef>
        <a:buSzPct val="100000"/>
        <a:buFont typeface="Calibri" pitchFamily="34" charset="0"/>
        <a:buChar char="‐"/>
        <a:defRPr sz="1900" kern="1200">
          <a:solidFill>
            <a:schemeClr val="tx1"/>
          </a:solidFill>
          <a:latin typeface="Vafle Light VUT" pitchFamily="2" charset="2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cs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ástupný symbol pro obsah 3"/>
          <p:cNvSpPr>
            <a:spLocks noGrp="1"/>
          </p:cNvSpPr>
          <p:nvPr>
            <p:ph type="body" idx="1"/>
          </p:nvPr>
        </p:nvSpPr>
        <p:spPr>
          <a:xfrm>
            <a:off x="1946032" y="3581497"/>
            <a:ext cx="4783014" cy="289871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cs-CZ" b="1" dirty="0"/>
              <a:t>Autoři: Karel Beránek, Michal Český</a:t>
            </a:r>
            <a:endParaRPr lang="cs-CZ" dirty="0"/>
          </a:p>
          <a:p>
            <a:pPr marL="0" indent="0" algn="ctr">
              <a:buNone/>
            </a:pPr>
            <a:r>
              <a:rPr lang="cs-CZ" dirty="0"/>
              <a:t>Vysoké učení technické v Brně</a:t>
            </a:r>
          </a:p>
          <a:p>
            <a:pPr marL="0" indent="0" algn="ctr">
              <a:buNone/>
            </a:pPr>
            <a:r>
              <a:rPr lang="cs-CZ" sz="1800" dirty="0">
                <a:solidFill>
                  <a:srgbClr val="C00000"/>
                </a:solidFill>
              </a:rPr>
              <a:t>Semestrální projekt předmětu</a:t>
            </a:r>
            <a:br>
              <a:rPr lang="cs-CZ" sz="1800" dirty="0">
                <a:solidFill>
                  <a:srgbClr val="C00000"/>
                </a:solidFill>
              </a:rPr>
            </a:br>
            <a:endParaRPr lang="cs-CZ" dirty="0"/>
          </a:p>
          <a:p>
            <a:pPr marL="0" indent="0" algn="ctr">
              <a:buNone/>
            </a:pPr>
            <a:r>
              <a:rPr lang="cs-CZ" sz="2400" dirty="0"/>
              <a:t>Akademický rok</a:t>
            </a:r>
            <a:br>
              <a:rPr lang="cs-CZ" sz="2400" dirty="0"/>
            </a:br>
            <a:r>
              <a:rPr lang="cs-CZ" sz="2400" dirty="0"/>
              <a:t>2022</a:t>
            </a:r>
            <a:r>
              <a:rPr lang="en-GB" sz="2400" dirty="0"/>
              <a:t>/20</a:t>
            </a:r>
            <a:r>
              <a:rPr lang="cs-CZ" sz="2400" dirty="0"/>
              <a:t>23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ADA5F25-69AF-1A60-96B9-3C6A5F944E0D}"/>
              </a:ext>
            </a:extLst>
          </p:cNvPr>
          <p:cNvSpPr/>
          <p:nvPr/>
        </p:nvSpPr>
        <p:spPr>
          <a:xfrm>
            <a:off x="685800" y="1667031"/>
            <a:ext cx="7772400" cy="151639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4000" dirty="0">
                <a:solidFill>
                  <a:srgbClr val="C00000"/>
                </a:solidFill>
              </a:rPr>
              <a:t>Bezpečnost ICT 1 (BPC-IC1)</a:t>
            </a:r>
            <a:br>
              <a:rPr lang="cs-CZ" sz="4000" dirty="0">
                <a:solidFill>
                  <a:srgbClr val="C00000"/>
                </a:solidFill>
              </a:rPr>
            </a:br>
            <a:br>
              <a:rPr lang="cs-CZ" sz="2200" dirty="0">
                <a:solidFill>
                  <a:srgbClr val="C00000"/>
                </a:solidFill>
              </a:rPr>
            </a:br>
            <a:r>
              <a:rPr lang="cs-CZ" sz="2000" b="1" dirty="0">
                <a:solidFill>
                  <a:srgbClr val="C00000"/>
                </a:solidFill>
              </a:rPr>
              <a:t>LL14: Kalkulačka</a:t>
            </a:r>
            <a:endParaRPr lang="en-GB" sz="2000" b="1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F6A1FB-A6B0-B04C-5190-49DE88DF18C5}"/>
              </a:ext>
            </a:extLst>
          </p:cNvPr>
          <p:cNvSpPr/>
          <p:nvPr/>
        </p:nvSpPr>
        <p:spPr>
          <a:xfrm flipV="1">
            <a:off x="0" y="-174095"/>
            <a:ext cx="9144000" cy="14430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Obrázek 2">
            <a:extLst>
              <a:ext uri="{FF2B5EF4-FFF2-40B4-BE49-F238E27FC236}">
                <a16:creationId xmlns:a16="http://schemas.microsoft.com/office/drawing/2014/main" id="{73867E0C-7B6D-4B8F-7330-0DC7B0583B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25137"/>
            <a:ext cx="3684664" cy="844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Obrázek 6">
            <a:extLst>
              <a:ext uri="{FF2B5EF4-FFF2-40B4-BE49-F238E27FC236}">
                <a16:creationId xmlns:a16="http://schemas.microsoft.com/office/drawing/2014/main" id="{B2DB22D6-CE71-7E18-F05E-FB6AF234016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5569" y="-89746"/>
            <a:ext cx="1412631" cy="1059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10954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eap_overflow">
            <a:hlinkClick r:id="" action="ppaction://media"/>
            <a:extLst>
              <a:ext uri="{FF2B5EF4-FFF2-40B4-BE49-F238E27FC236}">
                <a16:creationId xmlns:a16="http://schemas.microsoft.com/office/drawing/2014/main" id="{47CD357B-2069-9950-6758-72173F5485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750" y="1422400"/>
            <a:ext cx="8285163" cy="4660900"/>
          </a:xfrm>
        </p:spPr>
      </p:pic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3. Videoukázka </a:t>
            </a:r>
            <a:r>
              <a:rPr lang="cs-CZ" dirty="0" err="1"/>
              <a:t>Heap</a:t>
            </a:r>
            <a:r>
              <a:rPr lang="cs-CZ" dirty="0"/>
              <a:t> </a:t>
            </a:r>
            <a:r>
              <a:rPr lang="cs-CZ" dirty="0" err="1"/>
              <a:t>overflow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11813448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ástupný symbol pro obsah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dirty="0"/>
          </a:p>
          <a:p>
            <a:r>
              <a:rPr lang="cs-CZ" dirty="0"/>
              <a:t>Pokud do součtu zadáme necelé číslo, nebo text, tak dojde k chybě proměnné typu </a:t>
            </a:r>
            <a:r>
              <a:rPr lang="cs-CZ" dirty="0" err="1"/>
              <a:t>int</a:t>
            </a:r>
            <a:r>
              <a:rPr lang="cs-CZ" dirty="0"/>
              <a:t> a dosáhneme zranitelnosti </a:t>
            </a:r>
            <a:r>
              <a:rPr lang="cs-CZ" dirty="0" err="1"/>
              <a:t>String</a:t>
            </a:r>
            <a:r>
              <a:rPr lang="cs-CZ" dirty="0"/>
              <a:t> </a:t>
            </a:r>
            <a:r>
              <a:rPr lang="cs-CZ" dirty="0" err="1"/>
              <a:t>format</a:t>
            </a:r>
            <a:r>
              <a:rPr lang="cs-CZ" dirty="0"/>
              <a:t>.</a:t>
            </a:r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  <a:p>
            <a:r>
              <a:rPr lang="cs-CZ" dirty="0"/>
              <a:t>Cílem je aby se útočníkům zobrazila hláška, že nalezli požadovanou zranitelnost kódu.</a:t>
            </a:r>
          </a:p>
        </p:txBody>
      </p:sp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4. </a:t>
            </a:r>
            <a:r>
              <a:rPr lang="cs-CZ" dirty="0" err="1"/>
              <a:t>String</a:t>
            </a:r>
            <a:r>
              <a:rPr lang="cs-CZ" dirty="0"/>
              <a:t> </a:t>
            </a:r>
            <a:r>
              <a:rPr lang="cs-CZ" dirty="0" err="1"/>
              <a:t>format</a:t>
            </a:r>
            <a:endParaRPr lang="cs-CZ" dirty="0"/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82408D04-2308-140A-70F2-8455D4C32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791" y="2707924"/>
            <a:ext cx="7623286" cy="1911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716784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tring_format">
            <a:hlinkClick r:id="" action="ppaction://media"/>
            <a:extLst>
              <a:ext uri="{FF2B5EF4-FFF2-40B4-BE49-F238E27FC236}">
                <a16:creationId xmlns:a16="http://schemas.microsoft.com/office/drawing/2014/main" id="{6BD18A2F-0B98-AA3A-9084-612899AE5AC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750" y="1422400"/>
            <a:ext cx="8285163" cy="4660900"/>
          </a:xfrm>
        </p:spPr>
      </p:pic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4. Videoukázka </a:t>
            </a:r>
            <a:r>
              <a:rPr lang="cs-CZ" dirty="0" err="1"/>
              <a:t>String</a:t>
            </a:r>
            <a:r>
              <a:rPr lang="cs-CZ" dirty="0"/>
              <a:t> </a:t>
            </a:r>
            <a:r>
              <a:rPr lang="cs-CZ" dirty="0" err="1"/>
              <a:t>format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6287844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ástupný symbol pro obsah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dirty="0"/>
          </a:p>
          <a:p>
            <a:r>
              <a:rPr lang="cs-CZ" dirty="0"/>
              <a:t>V projektu jsme kompromitovali 4 funkce: </a:t>
            </a:r>
            <a:r>
              <a:rPr lang="cs-CZ" dirty="0" err="1"/>
              <a:t>Integer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, </a:t>
            </a:r>
            <a:r>
              <a:rPr lang="cs-CZ" dirty="0" err="1"/>
              <a:t>Stack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, </a:t>
            </a:r>
            <a:r>
              <a:rPr lang="cs-CZ" dirty="0" err="1"/>
              <a:t>Heap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 a </a:t>
            </a:r>
            <a:r>
              <a:rPr lang="cs-CZ" dirty="0" err="1"/>
              <a:t>String</a:t>
            </a:r>
            <a:r>
              <a:rPr lang="cs-CZ" dirty="0"/>
              <a:t> </a:t>
            </a:r>
            <a:r>
              <a:rPr lang="cs-CZ" dirty="0" err="1"/>
              <a:t>format</a:t>
            </a:r>
            <a:r>
              <a:rPr lang="cs-CZ" dirty="0"/>
              <a:t>. Na základě zadání byla využita již dříve vytvořená aplikace do které byli úmyslně vneseny zranitelnosti. V rámci bezpečnosti byli tyto zranitelnosti rozebrány na teoretické rovině a nedošlo ke kompromitování celého OS ale pouze dané aplikace.</a:t>
            </a:r>
          </a:p>
          <a:p>
            <a:r>
              <a:rPr lang="cs-CZ" dirty="0"/>
              <a:t>V rámci projektu nebyla provedena speciální konfigurace systému.</a:t>
            </a:r>
          </a:p>
          <a:p>
            <a:r>
              <a:rPr lang="cs-CZ" dirty="0"/>
              <a:t>Programovací jazyk projektu i vytvořených </a:t>
            </a:r>
            <a:r>
              <a:rPr lang="cs-CZ" dirty="0" err="1"/>
              <a:t>exploitů</a:t>
            </a:r>
            <a:r>
              <a:rPr lang="cs-CZ" dirty="0"/>
              <a:t> je C#. </a:t>
            </a:r>
          </a:p>
          <a:p>
            <a:endParaRPr lang="cs-CZ" dirty="0"/>
          </a:p>
        </p:txBody>
      </p:sp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Závěr</a:t>
            </a:r>
          </a:p>
        </p:txBody>
      </p:sp>
    </p:spTree>
    <p:extLst>
      <p:ext uri="{BB962C8B-B14F-4D97-AF65-F5344CB8AC3E}">
        <p14:creationId xmlns:p14="http://schemas.microsoft.com/office/powerpoint/2010/main" val="1328479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ek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460" y="3208141"/>
            <a:ext cx="6783413" cy="2520000"/>
          </a:xfrm>
          <a:prstGeom prst="rect">
            <a:avLst/>
          </a:prstGeom>
        </p:spPr>
      </p:pic>
      <p:sp>
        <p:nvSpPr>
          <p:cNvPr id="2" name="Zástupný symbol pro text 1"/>
          <p:cNvSpPr>
            <a:spLocks noGrp="1"/>
          </p:cNvSpPr>
          <p:nvPr>
            <p:ph type="body" sz="half" idx="1"/>
          </p:nvPr>
        </p:nvSpPr>
        <p:spPr>
          <a:xfrm>
            <a:off x="611560" y="1095374"/>
            <a:ext cx="7875215" cy="452854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cs-CZ" sz="1000" b="1" dirty="0"/>
          </a:p>
          <a:p>
            <a:pPr marL="0" indent="0" algn="ctr">
              <a:buNone/>
            </a:pPr>
            <a:r>
              <a:rPr lang="cs-CZ" sz="4400" b="1" dirty="0"/>
              <a:t>Děkuji za pozornost</a:t>
            </a:r>
            <a:endParaRPr lang="en-US" sz="4400" b="1" dirty="0"/>
          </a:p>
          <a:p>
            <a:pPr marL="0" indent="0" algn="ctr">
              <a:buNone/>
            </a:pPr>
            <a:endParaRPr lang="cs-CZ" sz="1400" i="1" dirty="0"/>
          </a:p>
          <a:p>
            <a:pPr marL="0" indent="0" algn="ctr">
              <a:buNone/>
            </a:pPr>
            <a:r>
              <a:rPr lang="cs-CZ" sz="2000" i="1" dirty="0"/>
              <a:t>Karel Beránek	230533@vutbr.cz</a:t>
            </a:r>
          </a:p>
          <a:p>
            <a:pPr marL="0" indent="0" algn="ctr">
              <a:buNone/>
            </a:pPr>
            <a:r>
              <a:rPr lang="cs-CZ" sz="2000" i="1" dirty="0"/>
              <a:t>Michal Český	230789@vutbr.cz</a:t>
            </a:r>
          </a:p>
          <a:p>
            <a:pPr marL="0" indent="0" algn="ctr">
              <a:buNone/>
            </a:pPr>
            <a:endParaRPr lang="cs-CZ" sz="600" dirty="0"/>
          </a:p>
          <a:p>
            <a:pPr marL="0" indent="0" algn="ctr">
              <a:buNone/>
            </a:pPr>
            <a:endParaRPr lang="en-US" sz="1900" dirty="0"/>
          </a:p>
          <a:p>
            <a:pPr marL="0" indent="0">
              <a:buNone/>
            </a:pPr>
            <a:endParaRPr lang="cs-CZ" sz="2000" dirty="0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520E84A-657C-463C-B398-6585142DD779}" type="slidenum">
              <a:rPr lang="cs-CZ" smtClean="0"/>
              <a:pPr>
                <a:defRPr/>
              </a:pPr>
              <a:t>14</a:t>
            </a:fld>
            <a:endParaRPr lang="cs-CZ" dirty="0"/>
          </a:p>
        </p:txBody>
      </p:sp>
      <p:pic>
        <p:nvPicPr>
          <p:cNvPr id="4" name="Obrázek 2">
            <a:extLst>
              <a:ext uri="{FF2B5EF4-FFF2-40B4-BE49-F238E27FC236}">
                <a16:creationId xmlns:a16="http://schemas.microsoft.com/office/drawing/2014/main" id="{5E8129E3-0D55-8A10-2D28-52972916DFA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7186" y="5722018"/>
            <a:ext cx="4049627" cy="9282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001532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ástupný symbol pro obsah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cs-CZ" dirty="0"/>
          </a:p>
          <a:p>
            <a:r>
              <a:rPr lang="cs-CZ" dirty="0"/>
              <a:t>Tento projekt má za cíl kompromitovat aplikaci a způsobit její nefunkčnost.</a:t>
            </a:r>
          </a:p>
          <a:p>
            <a:r>
              <a:rPr lang="cs-CZ" dirty="0"/>
              <a:t>Byly celkem implementovány 4 zranitelnosti:</a:t>
            </a:r>
          </a:p>
          <a:p>
            <a:pPr marL="1066800" lvl="1" indent="-457200">
              <a:buFont typeface="+mj-lt"/>
              <a:buAutoNum type="arabicPeriod"/>
            </a:pPr>
            <a:r>
              <a:rPr lang="cs-CZ" dirty="0" err="1"/>
              <a:t>Integer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,</a:t>
            </a:r>
          </a:p>
          <a:p>
            <a:pPr marL="1066800" lvl="1" indent="-457200">
              <a:buFont typeface="+mj-lt"/>
              <a:buAutoNum type="arabicPeriod"/>
            </a:pPr>
            <a:r>
              <a:rPr lang="cs-CZ" dirty="0" err="1"/>
              <a:t>Stack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,</a:t>
            </a:r>
          </a:p>
          <a:p>
            <a:pPr marL="1066800" lvl="1" indent="-457200">
              <a:buFont typeface="+mj-lt"/>
              <a:buAutoNum type="arabicPeriod"/>
            </a:pPr>
            <a:r>
              <a:rPr lang="cs-CZ" dirty="0" err="1"/>
              <a:t>Heap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,</a:t>
            </a:r>
          </a:p>
          <a:p>
            <a:pPr marL="1066800" lvl="1" indent="-457200">
              <a:buFont typeface="+mj-lt"/>
              <a:buAutoNum type="arabicPeriod"/>
            </a:pPr>
            <a:r>
              <a:rPr lang="cs-CZ" dirty="0" err="1"/>
              <a:t>String</a:t>
            </a:r>
            <a:r>
              <a:rPr lang="cs-CZ" dirty="0"/>
              <a:t> </a:t>
            </a:r>
            <a:r>
              <a:rPr lang="cs-CZ" dirty="0" err="1"/>
              <a:t>format</a:t>
            </a:r>
            <a:r>
              <a:rPr lang="cs-CZ" dirty="0"/>
              <a:t>.</a:t>
            </a:r>
          </a:p>
          <a:p>
            <a:r>
              <a:rPr lang="cs-CZ" dirty="0"/>
              <a:t>Programovací jazyk projektu je C#. Aplikace vycházela z dřívějšího projektu na VUT FEKT a byla modifikována pro účely předmětu BPC-IC1.</a:t>
            </a:r>
          </a:p>
        </p:txBody>
      </p:sp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Úvod</a:t>
            </a:r>
          </a:p>
        </p:txBody>
      </p:sp>
    </p:spTree>
    <p:extLst>
      <p:ext uri="{BB962C8B-B14F-4D97-AF65-F5344CB8AC3E}">
        <p14:creationId xmlns:p14="http://schemas.microsoft.com/office/powerpoint/2010/main" val="2315912679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ástupný symbol pro obsah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cs-CZ" dirty="0"/>
          </a:p>
          <a:p>
            <a:r>
              <a:rPr lang="cs-CZ" dirty="0"/>
              <a:t>Jedná se o zranitelnou aplikaci, kde vývojář chybně implementoval funkce kalkulačky a neošetřil všechny vstupy a výstupy, které útočník může využít.</a:t>
            </a:r>
          </a:p>
          <a:p>
            <a:r>
              <a:rPr lang="cs-CZ" dirty="0"/>
              <a:t>Pomocí implementovaných zranitelností (</a:t>
            </a:r>
            <a:r>
              <a:rPr lang="cs-CZ" dirty="0" err="1"/>
              <a:t>Integer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, </a:t>
            </a:r>
            <a:r>
              <a:rPr lang="cs-CZ" dirty="0" err="1"/>
              <a:t>Stack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, </a:t>
            </a:r>
            <a:r>
              <a:rPr lang="cs-CZ" dirty="0" err="1"/>
              <a:t>Heap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 a </a:t>
            </a:r>
            <a:r>
              <a:rPr lang="cs-CZ" dirty="0" err="1"/>
              <a:t>String</a:t>
            </a:r>
            <a:r>
              <a:rPr lang="cs-CZ" dirty="0"/>
              <a:t> </a:t>
            </a:r>
            <a:r>
              <a:rPr lang="cs-CZ" dirty="0" err="1"/>
              <a:t>format</a:t>
            </a:r>
            <a:r>
              <a:rPr lang="cs-CZ" dirty="0"/>
              <a:t>) lze dosáhnout pádu aplikace.</a:t>
            </a:r>
          </a:p>
        </p:txBody>
      </p:sp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Popis aplikace</a:t>
            </a:r>
          </a:p>
        </p:txBody>
      </p:sp>
      <p:pic>
        <p:nvPicPr>
          <p:cNvPr id="3" name="Obrázek 2">
            <a:extLst>
              <a:ext uri="{FF2B5EF4-FFF2-40B4-BE49-F238E27FC236}">
                <a16:creationId xmlns:a16="http://schemas.microsoft.com/office/drawing/2014/main" id="{11E1F9AB-58E2-6BFD-70A8-358E692858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257" y="4125397"/>
            <a:ext cx="7974058" cy="177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594102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alculator_functionality">
            <a:hlinkClick r:id="" action="ppaction://media"/>
            <a:extLst>
              <a:ext uri="{FF2B5EF4-FFF2-40B4-BE49-F238E27FC236}">
                <a16:creationId xmlns:a16="http://schemas.microsoft.com/office/drawing/2014/main" id="{7CFF485D-1F6D-F2B1-9DEB-6936AE9C925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750" y="1422400"/>
            <a:ext cx="8285163" cy="4660900"/>
          </a:xfrm>
        </p:spPr>
      </p:pic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Videoukázka aplikace</a:t>
            </a:r>
          </a:p>
        </p:txBody>
      </p:sp>
    </p:spTree>
    <p:extLst>
      <p:ext uri="{BB962C8B-B14F-4D97-AF65-F5344CB8AC3E}">
        <p14:creationId xmlns:p14="http://schemas.microsoft.com/office/powerpoint/2010/main" val="33646771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2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ástupný symbol pro obsah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cs-CZ" dirty="0"/>
          </a:p>
          <a:p>
            <a:r>
              <a:rPr lang="cs-CZ" dirty="0"/>
              <a:t>Pokud součet dvou čísel přesáhne maximální hodnotu typu </a:t>
            </a:r>
            <a:r>
              <a:rPr lang="cs-CZ" dirty="0" err="1"/>
              <a:t>int</a:t>
            </a:r>
            <a:r>
              <a:rPr lang="cs-CZ" dirty="0"/>
              <a:t>, dosáhneme požadované zranitelnosti </a:t>
            </a:r>
            <a:r>
              <a:rPr lang="cs-CZ" dirty="0" err="1"/>
              <a:t>Integer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.</a:t>
            </a:r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  <a:p>
            <a:r>
              <a:rPr lang="cs-CZ" dirty="0"/>
              <a:t>Cílem je aby se útočníkům zobrazila hláška, že nalezli požadovanou zranitelnost kódu.</a:t>
            </a:r>
          </a:p>
        </p:txBody>
      </p:sp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1. </a:t>
            </a:r>
            <a:r>
              <a:rPr lang="cs-CZ" dirty="0" err="1"/>
              <a:t>Integer</a:t>
            </a:r>
            <a:r>
              <a:rPr lang="cs-CZ" dirty="0"/>
              <a:t> </a:t>
            </a:r>
            <a:r>
              <a:rPr lang="cs-CZ" dirty="0" err="1"/>
              <a:t>overflow</a:t>
            </a:r>
            <a:endParaRPr lang="cs-CZ" dirty="0"/>
          </a:p>
        </p:txBody>
      </p:sp>
      <p:pic>
        <p:nvPicPr>
          <p:cNvPr id="5" name="Obrázek 4">
            <a:extLst>
              <a:ext uri="{FF2B5EF4-FFF2-40B4-BE49-F238E27FC236}">
                <a16:creationId xmlns:a16="http://schemas.microsoft.com/office/drawing/2014/main" id="{BF132B28-FFF9-FEA0-C2B1-9A41812D41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35" y="2570136"/>
            <a:ext cx="7564930" cy="142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499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ntiger_overflow">
            <a:hlinkClick r:id="" action="ppaction://media"/>
            <a:extLst>
              <a:ext uri="{FF2B5EF4-FFF2-40B4-BE49-F238E27FC236}">
                <a16:creationId xmlns:a16="http://schemas.microsoft.com/office/drawing/2014/main" id="{0E15D496-643F-A808-0954-DDA52D89998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750" y="1422400"/>
            <a:ext cx="8285163" cy="4660900"/>
          </a:xfrm>
        </p:spPr>
      </p:pic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1. Videoukázka </a:t>
            </a:r>
            <a:r>
              <a:rPr lang="cs-CZ" dirty="0" err="1"/>
              <a:t>Integer</a:t>
            </a:r>
            <a:r>
              <a:rPr lang="cs-CZ" dirty="0"/>
              <a:t> </a:t>
            </a:r>
            <a:r>
              <a:rPr lang="cs-CZ" dirty="0" err="1"/>
              <a:t>overflow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0143694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ástupný symbol pro obsah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cs-CZ" dirty="0"/>
          </a:p>
          <a:p>
            <a:r>
              <a:rPr lang="cs-CZ" dirty="0"/>
              <a:t>Pokud zadáme příliš velké číslo, dojde k příliš mnoho cyklům a následnému přetečení zásobníku. </a:t>
            </a:r>
          </a:p>
          <a:p>
            <a:endParaRPr lang="cs-CZ" dirty="0"/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endParaRPr lang="cs-CZ" dirty="0"/>
          </a:p>
          <a:p>
            <a:pPr marL="0" indent="0">
              <a:buNone/>
            </a:pPr>
            <a:endParaRPr lang="cs-CZ" dirty="0"/>
          </a:p>
          <a:p>
            <a:r>
              <a:rPr lang="cs-CZ" dirty="0"/>
              <a:t>Cílem je aby se útočníkům povedlo kompromitovat aplikaci a byla neočekávaným způsobem. Konsole vypíše chybu </a:t>
            </a:r>
            <a:r>
              <a:rPr lang="cs-CZ" dirty="0" err="1"/>
              <a:t>Stack</a:t>
            </a:r>
            <a:r>
              <a:rPr lang="cs-CZ" dirty="0"/>
              <a:t> </a:t>
            </a:r>
            <a:r>
              <a:rPr lang="cs-CZ" dirty="0" err="1"/>
              <a:t>Overflow</a:t>
            </a:r>
            <a:r>
              <a:rPr lang="cs-CZ" dirty="0"/>
              <a:t>.</a:t>
            </a:r>
          </a:p>
        </p:txBody>
      </p:sp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2. </a:t>
            </a:r>
            <a:r>
              <a:rPr lang="cs-CZ" dirty="0" err="1"/>
              <a:t>Stack</a:t>
            </a:r>
            <a:r>
              <a:rPr lang="cs-CZ" dirty="0"/>
              <a:t> </a:t>
            </a:r>
            <a:r>
              <a:rPr lang="cs-CZ" dirty="0" err="1"/>
              <a:t>overflow</a:t>
            </a:r>
            <a:endParaRPr lang="cs-CZ" dirty="0"/>
          </a:p>
        </p:txBody>
      </p:sp>
      <p:pic>
        <p:nvPicPr>
          <p:cNvPr id="10" name="Obrázek 9">
            <a:extLst>
              <a:ext uri="{FF2B5EF4-FFF2-40B4-BE49-F238E27FC236}">
                <a16:creationId xmlns:a16="http://schemas.microsoft.com/office/drawing/2014/main" id="{3C3ACB68-B80C-4C8F-2BF2-161950F5B3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7466" y="2355843"/>
            <a:ext cx="7049639" cy="2333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846598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tack_overflow">
            <a:hlinkClick r:id="" action="ppaction://media"/>
            <a:extLst>
              <a:ext uri="{FF2B5EF4-FFF2-40B4-BE49-F238E27FC236}">
                <a16:creationId xmlns:a16="http://schemas.microsoft.com/office/drawing/2014/main" id="{F493165B-0E98-172B-1704-A50B00650B1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750" y="1422400"/>
            <a:ext cx="8285163" cy="4660900"/>
          </a:xfrm>
        </p:spPr>
      </p:pic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2. Videoukázka </a:t>
            </a:r>
            <a:r>
              <a:rPr lang="cs-CZ" dirty="0" err="1"/>
              <a:t>Stack</a:t>
            </a:r>
            <a:r>
              <a:rPr lang="cs-CZ" dirty="0"/>
              <a:t> </a:t>
            </a:r>
            <a:r>
              <a:rPr lang="cs-CZ" dirty="0" err="1"/>
              <a:t>overflow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29449252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2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Zástupný symbol pro obsah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Pokud zadáme číslo, tak program dynamicky alokuje potřebnou velikost pole. Jestli toto číslo bude příliš velké, tak program nebude mít dostatek místa pro nově alokovanou paměť. Následně dojde k  přetečení v oblasti </a:t>
            </a:r>
            <a:r>
              <a:rPr lang="cs-CZ" dirty="0" err="1"/>
              <a:t>heap</a:t>
            </a:r>
            <a:r>
              <a:rPr lang="cs-CZ" dirty="0"/>
              <a:t>.</a:t>
            </a:r>
          </a:p>
          <a:p>
            <a:endParaRPr lang="cs-CZ" dirty="0"/>
          </a:p>
          <a:p>
            <a:pPr marL="0" indent="0">
              <a:buNone/>
            </a:pPr>
            <a:endParaRPr lang="cs-CZ" dirty="0"/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endParaRPr lang="cs-CZ" dirty="0"/>
          </a:p>
          <a:p>
            <a:r>
              <a:rPr lang="cs-CZ" dirty="0"/>
              <a:t>Cílem je aby se útočníkům zobrazila hláška, že nalezli požadovanou zranitelnost kódu.</a:t>
            </a:r>
          </a:p>
        </p:txBody>
      </p:sp>
      <p:sp>
        <p:nvSpPr>
          <p:cNvPr id="7" name="Nadpis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3. </a:t>
            </a:r>
            <a:r>
              <a:rPr lang="cs-CZ" dirty="0" err="1"/>
              <a:t>Heap</a:t>
            </a:r>
            <a:r>
              <a:rPr lang="cs-CZ" dirty="0"/>
              <a:t> </a:t>
            </a:r>
            <a:r>
              <a:rPr lang="cs-CZ" dirty="0" err="1"/>
              <a:t>overflow</a:t>
            </a:r>
            <a:endParaRPr lang="cs-CZ" dirty="0"/>
          </a:p>
        </p:txBody>
      </p:sp>
      <p:pic>
        <p:nvPicPr>
          <p:cNvPr id="9" name="Obrázek 8">
            <a:extLst>
              <a:ext uri="{FF2B5EF4-FFF2-40B4-BE49-F238E27FC236}">
                <a16:creationId xmlns:a16="http://schemas.microsoft.com/office/drawing/2014/main" id="{89255251-F460-C338-9301-7F357C00A4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1332" y="2751305"/>
            <a:ext cx="5981335" cy="2591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357990"/>
      </p:ext>
    </p:ext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3&quot;/&gt;&lt;lineCharCount val=&quot;44&quot;/&gt;&lt;lineCharCount val=&quot;13&quot;/&gt;&lt;lineCharCount val=&quot;12&quot;/&gt;&lt;/TableIndex&gt;&lt;/ShapeTextInfo&gt;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INFO" val="&lt;ThreeDShapeInfo&gt;&lt;uuid val=&quot;{07DC8581-A8A0-4B30-9E93-101606270455}&quot;/&gt;&lt;isInvalidForFieldText val=&quot;0&quot;/&gt;&lt;Image&gt;&lt;filename val=&quot;C:\Users\steinbau\AppData\Local\Temp\PR\data\asimages\{07DC8581-A8A0-4B30-9E93-101606270455}_MtorLt.png&quot;/&gt;&lt;left val=&quot;24&quot;/&gt;&lt;top val=&quot;154&quot;/&gt;&lt;width val=&quot;685&quot;/&gt;&lt;height val=&quot;253&quot;/&gt;&lt;hasText val=&quot;1&quot;/&gt;&lt;/Image&gt;&lt;/ThreeDShapeInfo&gt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14&quot;/&gt;&lt;lineCharCount val=&quot;11&quot;/&gt;&lt;/TableIndex&gt;&lt;/ShapeTextInfo&gt;"/>
  <p:tag name="PRESENTER_SHAPEINFO" val="&lt;ThreeDShapeInfo&gt;&lt;uuid val=&quot;{1E2FD3E4-3D85-4F40-8F00-73248F294FA3}&quot;/&gt;&lt;isInvalidForFieldText val=&quot;0&quot;/&gt;&lt;Image&gt;&lt;filename val=&quot;C:\Users\steinbau\AppData\Local\Temp\PR\data\asimages\{1E2FD3E4-3D85-4F40-8F00-73248F294FA3}_MtorLt.png&quot;/&gt;&lt;left val=&quot;115&quot;/&gt;&lt;top val=&quot;162&quot;/&gt;&lt;width val=&quot;511&quot;/&gt;&lt;height val=&quot;163&quot;/&gt;&lt;hasText val=&quot;1&quot;/&gt;&lt;/Image&gt;&lt;/ThreeDShapeInfo&gt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9&quot;/&gt;&lt;/TableIndex&gt;&lt;/ShapeTextInfo&gt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4&quot;/&gt;&lt;/TableIndex&gt;&lt;/ShapeTextInfo&gt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3&quot;/&gt;&lt;/TableIndex&gt;&lt;/ShapeTextInfo&gt;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11&quot;/&gt;&lt;/TableIndex&gt;&lt;/ShapeTextInfo&gt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27&quot;/&gt;&lt;/TableIndex&gt;&lt;/ShapeTextInfo&gt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1&quot;/&gt;&lt;lineCharCount val=&quot;43&quot;/&gt;&lt;/TableIndex&gt;&lt;/ShapeTextInfo&gt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5&quot;/&gt;&lt;lineCharCount val=&quot;23&quot;/&gt;&lt;lineCharCount val=&quot;13&quot;/&gt;&lt;lineCharCount val=&quot;13&quot;/&gt;&lt;lineCharCount val=&quot;14&quot;/&gt;&lt;lineCharCount val=&quot;11&quot;/&gt;&lt;/TableIndex&gt;&lt;/ShapeTextInfo&gt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ENTER_SHAPETEXTINFO" val="&lt;ShapeTextInfo&gt;&lt;TableIndex row=&quot;-1&quot; col=&quot;-1&quot;&gt;&lt;linesCount val=&quot;2&quot;/&gt;&lt;lineCharCount val=&quot;43&quot;/&gt;&lt;lineCharCount val=&quot;29&quot;/&gt;&lt;/TableIndex&gt;&lt;/ShapeTextInfo&gt;"/>
</p:tagLst>
</file>

<file path=ppt/theme/theme1.xml><?xml version="1.0" encoding="utf-8"?>
<a:theme xmlns:a="http://schemas.openxmlformats.org/drawingml/2006/main" name="UTEE_JVS">
  <a:themeElements>
    <a:clrScheme name="Aspek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Kancelář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celář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e1" id="{5F68A7C5-E6C7-4E77-BE04-1A404EA9F86D}" vid="{D7467AAA-777B-45F8-AB97-2637A15E73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13010</TotalTime>
  <Words>420</Words>
  <Application>Microsoft Office PowerPoint</Application>
  <PresentationFormat>Předvádění na obrazovce (4:3)</PresentationFormat>
  <Paragraphs>69</Paragraphs>
  <Slides>14</Slides>
  <Notes>0</Notes>
  <HiddenSlides>0</HiddenSlides>
  <MMClips>5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14</vt:i4>
      </vt:variant>
    </vt:vector>
  </HeadingPairs>
  <TitlesOfParts>
    <vt:vector size="20" baseType="lpstr">
      <vt:lpstr>Tahoma</vt:lpstr>
      <vt:lpstr>Vafle Light VUT</vt:lpstr>
      <vt:lpstr>Courier New</vt:lpstr>
      <vt:lpstr>Calibri</vt:lpstr>
      <vt:lpstr>Arial</vt:lpstr>
      <vt:lpstr>UTEE_JVS</vt:lpstr>
      <vt:lpstr>Prezentace aplikace PowerPoint</vt:lpstr>
      <vt:lpstr>Úvod</vt:lpstr>
      <vt:lpstr>Popis aplikace</vt:lpstr>
      <vt:lpstr>Videoukázka aplikace</vt:lpstr>
      <vt:lpstr>1. Integer overflow</vt:lpstr>
      <vt:lpstr>1. Videoukázka Integer overflow</vt:lpstr>
      <vt:lpstr>2. Stack overflow</vt:lpstr>
      <vt:lpstr>2. Videoukázka Stack overflow</vt:lpstr>
      <vt:lpstr>3. Heap overflow</vt:lpstr>
      <vt:lpstr>3. Videoukázka Heap overflow</vt:lpstr>
      <vt:lpstr>4. String format</vt:lpstr>
      <vt:lpstr>4. Videoukázka String format</vt:lpstr>
      <vt:lpstr>Závěr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FEEC_Research_Areas</dc:title>
  <dc:creator>Lukas Malina</dc:creator>
  <cp:lastModifiedBy>Beránek Karel (230533)</cp:lastModifiedBy>
  <cp:revision>459</cp:revision>
  <dcterms:created xsi:type="dcterms:W3CDTF">2016-02-11T07:02:15Z</dcterms:created>
  <dcterms:modified xsi:type="dcterms:W3CDTF">2023-05-02T08:34:52Z</dcterms:modified>
</cp:coreProperties>
</file>

<file path=docProps/thumbnail.jpeg>
</file>